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59" r:id="rId5"/>
    <p:sldId id="260" r:id="rId6"/>
    <p:sldId id="268" r:id="rId7"/>
  </p:sldIdLst>
  <p:sldSz cx="12192000" cy="6858000"/>
  <p:notesSz cx="7104063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592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867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242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416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598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856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539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943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991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26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715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69DC5-4EBC-4E17-B405-A7E516FBA0EB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B9E6A-9BFC-46C1-B577-84DFB7BB38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95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885950"/>
            <a:ext cx="9144000" cy="1859573"/>
          </a:xfrm>
        </p:spPr>
        <p:txBody>
          <a:bodyPr/>
          <a:lstStyle/>
          <a:p>
            <a:r>
              <a:rPr lang="uk-UA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Звіт керівництва</a:t>
            </a:r>
            <a:endParaRPr lang="ru-RU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7977" y="4536831"/>
            <a:ext cx="9270023" cy="1160584"/>
          </a:xfrm>
        </p:spPr>
        <p:txBody>
          <a:bodyPr/>
          <a:lstStyle/>
          <a:p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2020 рік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173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18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Організаційна 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структура та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опис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діяльності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підприємства</a:t>
            </a:r>
            <a:r>
              <a:rPr lang="ru-RU" sz="2000" b="1" dirty="0">
                <a:solidFill>
                  <a:srgbClr val="0070C0"/>
                </a:solidFill>
              </a:rPr>
              <a:t/>
            </a:r>
            <a:br>
              <a:rPr lang="ru-RU" sz="2000" b="1" dirty="0">
                <a:solidFill>
                  <a:srgbClr val="0070C0"/>
                </a:solidFill>
              </a:rPr>
            </a:br>
            <a:endParaRPr lang="ru-RU" sz="20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984069"/>
            <a:ext cx="10515600" cy="519289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400" dirty="0" smtClean="0">
                <a:solidFill>
                  <a:srgbClr val="333333"/>
                </a:solidFill>
                <a:latin typeface="Helvetica Neue"/>
              </a:rPr>
              <a:t>                              </a:t>
            </a:r>
            <a:r>
              <a:rPr lang="ru-RU" sz="1800" dirty="0" smtClean="0">
                <a:solidFill>
                  <a:srgbClr val="333333"/>
                </a:solidFill>
                <a:latin typeface="Helvetica Neue"/>
              </a:rPr>
              <a:t>           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smtClean="0">
                <a:solidFill>
                  <a:srgbClr val="333333"/>
                </a:solidFill>
                <a:latin typeface="Helvetica Neue"/>
              </a:rPr>
              <a:t>                                                 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Helvetica Neue"/>
              </a:rPr>
              <a:t>ТОВ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Helvetica Neue"/>
              </a:rPr>
              <a:t>«ПТАХОФАБРИКА «ЗАРІЧНА»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пропонує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smtClean="0">
                <a:solidFill>
                  <a:srgbClr val="333333"/>
                </a:solidFill>
                <a:latin typeface="Helvetica Neue"/>
              </a:rPr>
              <a:t>яйце </a:t>
            </a:r>
            <a:r>
              <a:rPr lang="ru-RU" sz="1800" dirty="0" err="1" smtClean="0">
                <a:solidFill>
                  <a:srgbClr val="333333"/>
                </a:solidFill>
                <a:latin typeface="Helvetica Neue"/>
              </a:rPr>
              <a:t>власного</a:t>
            </a:r>
            <a:r>
              <a:rPr lang="ru-RU" sz="1800" dirty="0" smtClean="0">
                <a:solidFill>
                  <a:srgbClr val="333333"/>
                </a:solidFill>
                <a:latin typeface="Helvetica Neue"/>
              </a:rPr>
              <a:t> 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smtClean="0">
                <a:solidFill>
                  <a:srgbClr val="333333"/>
                </a:solidFill>
                <a:latin typeface="Helvetica Neue"/>
              </a:rPr>
              <a:t>                                                  </a:t>
            </a:r>
            <a:r>
              <a:rPr lang="ru-RU" sz="1800" dirty="0" err="1" smtClean="0">
                <a:solidFill>
                  <a:srgbClr val="333333"/>
                </a:solidFill>
                <a:latin typeface="Helvetica Neue"/>
              </a:rPr>
              <a:t>виробницва</a:t>
            </a:r>
            <a:r>
              <a:rPr lang="ru-RU" sz="1800" dirty="0" smtClean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кросів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Декалб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Уайт та Ломан Уайт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від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імпортованих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smtClean="0">
                <a:solidFill>
                  <a:srgbClr val="333333"/>
                </a:solidFill>
                <a:latin typeface="Helvetica Neue"/>
              </a:rPr>
              <a:t>       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smtClean="0">
                <a:solidFill>
                  <a:srgbClr val="333333"/>
                </a:solidFill>
                <a:latin typeface="Helvetica Neue"/>
              </a:rPr>
              <a:t>                                                  </a:t>
            </a:r>
            <a:r>
              <a:rPr lang="ru-RU" sz="1800" dirty="0" err="1" smtClean="0">
                <a:solidFill>
                  <a:srgbClr val="333333"/>
                </a:solidFill>
                <a:latin typeface="Helvetica Neue"/>
              </a:rPr>
              <a:t>високоякісних</a:t>
            </a:r>
            <a:r>
              <a:rPr lang="ru-RU" sz="1800" dirty="0" smtClean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батьків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компанії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«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Хендрікс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генетікс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».</a:t>
            </a:r>
          </a:p>
          <a:p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вирощування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зернових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культур ,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бобових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культур і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насіння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олійних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культур;</a:t>
            </a:r>
          </a:p>
          <a:p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розведення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свійської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птиці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(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основний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);</a:t>
            </a:r>
          </a:p>
          <a:p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допоміжна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діяльність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у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рослинництві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;</a:t>
            </a:r>
          </a:p>
          <a:p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оптова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торгівля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м’ясом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і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м’ясними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продуктами;</a:t>
            </a:r>
          </a:p>
          <a:p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оптова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торгівля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яйцями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333333"/>
                </a:solidFill>
                <a:latin typeface="Helvetica Neue"/>
              </a:rPr>
              <a:t>    </a:t>
            </a:r>
            <a:r>
              <a:rPr lang="ru-RU" sz="1800" dirty="0" err="1" smtClean="0">
                <a:solidFill>
                  <a:srgbClr val="333333"/>
                </a:solidFill>
                <a:latin typeface="Helvetica Neue"/>
              </a:rPr>
              <a:t>Роздрібна</a:t>
            </a:r>
            <a:r>
              <a:rPr lang="ru-RU" sz="1800" dirty="0" smtClean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торгівля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з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лотків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і на ринках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харчовими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продуктами, напоями та </a:t>
            </a:r>
            <a:r>
              <a:rPr lang="ru-RU" sz="1800" dirty="0" err="1">
                <a:solidFill>
                  <a:srgbClr val="333333"/>
                </a:solidFill>
                <a:latin typeface="Helvetica Neue"/>
              </a:rPr>
              <a:t>тютюновими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smtClean="0">
                <a:solidFill>
                  <a:srgbClr val="333333"/>
                </a:solidFill>
                <a:latin typeface="Helvetica Neue"/>
              </a:rPr>
              <a:t>  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800" dirty="0" smtClean="0">
                <a:solidFill>
                  <a:srgbClr val="333333"/>
                </a:solidFill>
                <a:latin typeface="Helvetica Neue"/>
              </a:rPr>
              <a:t>   </a:t>
            </a:r>
            <a:r>
              <a:rPr lang="ru-RU" sz="1800" dirty="0" err="1" smtClean="0">
                <a:solidFill>
                  <a:srgbClr val="333333"/>
                </a:solidFill>
                <a:latin typeface="Helvetica Neue"/>
              </a:rPr>
              <a:t>виробами</a:t>
            </a:r>
            <a:r>
              <a:rPr lang="ru-RU" sz="1800" dirty="0">
                <a:solidFill>
                  <a:srgbClr val="333333"/>
                </a:solidFill>
                <a:latin typeface="Helvetica Neue"/>
              </a:rPr>
              <a:t>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695" y="1450794"/>
            <a:ext cx="2305717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46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18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Організаційна 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структура та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опис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діяльності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підприємства</a:t>
            </a:r>
            <a:r>
              <a:rPr lang="ru-RU" sz="2000" b="1" dirty="0">
                <a:solidFill>
                  <a:srgbClr val="0070C0"/>
                </a:solidFill>
              </a:rPr>
              <a:t/>
            </a:r>
            <a:br>
              <a:rPr lang="ru-RU" sz="2000" b="1" dirty="0">
                <a:solidFill>
                  <a:srgbClr val="0070C0"/>
                </a:solidFill>
              </a:rPr>
            </a:br>
            <a:endParaRPr lang="ru-RU" sz="20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984069"/>
            <a:ext cx="10515600" cy="519289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               </a:t>
            </a:r>
            <a:r>
              <a:rPr lang="ru-RU" dirty="0" err="1" smtClean="0"/>
              <a:t>Перелік</a:t>
            </a:r>
            <a:r>
              <a:rPr lang="ru-RU" dirty="0" smtClean="0"/>
              <a:t> </a:t>
            </a:r>
            <a:r>
              <a:rPr lang="ru-RU" dirty="0" err="1"/>
              <a:t>засновників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</a:t>
            </a:r>
            <a:r>
              <a:rPr lang="ru-RU" dirty="0" smtClean="0"/>
              <a:t>особи:</a:t>
            </a:r>
          </a:p>
          <a:p>
            <a:pPr marL="0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uk-UA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ТОВ Інтер</a:t>
            </a:r>
            <a:endParaRPr lang="ru-RU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1371600" lvl="3" indent="0">
              <a:buNone/>
            </a:pPr>
            <a:r>
              <a:rPr lang="ru-RU" dirty="0"/>
              <a:t>Адреса </a:t>
            </a:r>
            <a:r>
              <a:rPr lang="ru-RU" dirty="0" err="1"/>
              <a:t>засновника</a:t>
            </a:r>
            <a:r>
              <a:rPr lang="ru-RU" dirty="0"/>
              <a:t>: 69095, </a:t>
            </a:r>
            <a:r>
              <a:rPr lang="ru-RU" dirty="0" err="1"/>
              <a:t>Запорізька</a:t>
            </a:r>
            <a:r>
              <a:rPr lang="ru-RU" dirty="0"/>
              <a:t> обл., </a:t>
            </a:r>
            <a:r>
              <a:rPr lang="ru-RU" dirty="0" err="1"/>
              <a:t>Місто</a:t>
            </a:r>
            <a:r>
              <a:rPr lang="ru-RU" dirty="0"/>
              <a:t> </a:t>
            </a:r>
            <a:r>
              <a:rPr lang="ru-RU" dirty="0" err="1" smtClean="0"/>
              <a:t>Запоріжжя</a:t>
            </a:r>
            <a:r>
              <a:rPr lang="ru-RU" dirty="0" smtClean="0"/>
              <a:t>, </a:t>
            </a:r>
            <a:r>
              <a:rPr lang="ru-RU" dirty="0" err="1" smtClean="0"/>
              <a:t>Вулиця</a:t>
            </a:r>
            <a:r>
              <a:rPr lang="ru-RU" dirty="0" smtClean="0"/>
              <a:t> </a:t>
            </a:r>
            <a:r>
              <a:rPr lang="ru-RU" dirty="0" err="1" smtClean="0"/>
              <a:t>Героїв</a:t>
            </a:r>
            <a:r>
              <a:rPr lang="ru-RU" dirty="0" smtClean="0"/>
              <a:t> </a:t>
            </a:r>
            <a:r>
              <a:rPr lang="ru-RU" dirty="0" err="1" smtClean="0"/>
              <a:t>Сталінграду</a:t>
            </a:r>
            <a:r>
              <a:rPr lang="ru-RU" dirty="0" smtClean="0"/>
              <a:t>, будинок,15 квартира,3</a:t>
            </a:r>
            <a:endParaRPr lang="ru-RU" dirty="0"/>
          </a:p>
          <a:p>
            <a:pPr marL="1371600" lvl="3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 до статутного фонду: </a:t>
            </a:r>
            <a:r>
              <a:rPr lang="ru-RU" dirty="0" smtClean="0"/>
              <a:t>2 932 156,50 </a:t>
            </a:r>
            <a:r>
              <a:rPr lang="ru-RU" dirty="0" err="1"/>
              <a:t>грн</a:t>
            </a:r>
            <a:endParaRPr lang="ru-RU" dirty="0"/>
          </a:p>
          <a:p>
            <a:pPr marL="1371600" lvl="3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dirty="0" err="1"/>
              <a:t>Частка</a:t>
            </a:r>
            <a:r>
              <a:rPr lang="ru-RU" dirty="0"/>
              <a:t> (%): </a:t>
            </a:r>
            <a:r>
              <a:rPr lang="ru-RU" dirty="0" smtClean="0"/>
              <a:t>99,31%</a:t>
            </a:r>
            <a:endParaRPr lang="ru-RU" dirty="0"/>
          </a:p>
          <a:p>
            <a:pPr marL="1371600" lvl="3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dirty="0"/>
              <a:t>  </a:t>
            </a:r>
            <a:r>
              <a:rPr lang="ru-RU" b="1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Біла</a:t>
            </a:r>
            <a:r>
              <a:rPr lang="ru-RU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Світлана</a:t>
            </a:r>
            <a:r>
              <a:rPr lang="ru-RU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Іванівна</a:t>
            </a:r>
            <a:endParaRPr lang="ru-RU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1371600" lvl="3" indent="0">
              <a:buNone/>
            </a:pPr>
            <a:r>
              <a:rPr lang="ru-RU" dirty="0"/>
              <a:t>Адреса </a:t>
            </a:r>
            <a:r>
              <a:rPr lang="ru-RU" dirty="0" smtClean="0"/>
              <a:t>засновника:70200  </a:t>
            </a:r>
            <a:r>
              <a:rPr lang="ru-RU" dirty="0" err="1" smtClean="0"/>
              <a:t>Запорізька</a:t>
            </a:r>
            <a:r>
              <a:rPr lang="ru-RU" dirty="0" smtClean="0"/>
              <a:t> обл., </a:t>
            </a:r>
            <a:r>
              <a:rPr lang="ru-RU" dirty="0" err="1" smtClean="0"/>
              <a:t>м.Гуляйполе,вул</a:t>
            </a:r>
            <a:r>
              <a:rPr lang="ru-RU" dirty="0" smtClean="0"/>
              <a:t>. Франко,59</a:t>
            </a:r>
            <a:endParaRPr lang="ru-RU" dirty="0"/>
          </a:p>
          <a:p>
            <a:pPr marL="1371600" lvl="3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 до статутного фонду: </a:t>
            </a:r>
            <a:r>
              <a:rPr lang="ru-RU" dirty="0" smtClean="0"/>
              <a:t>3 466,50 </a:t>
            </a:r>
            <a:r>
              <a:rPr lang="ru-RU" dirty="0" err="1"/>
              <a:t>грн</a:t>
            </a:r>
            <a:endParaRPr lang="ru-RU" dirty="0"/>
          </a:p>
          <a:p>
            <a:pPr marL="1371600" lvl="3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dirty="0" err="1"/>
              <a:t>Частка</a:t>
            </a:r>
            <a:r>
              <a:rPr lang="ru-RU" dirty="0"/>
              <a:t> (%): </a:t>
            </a:r>
            <a:r>
              <a:rPr lang="ru-RU" dirty="0" smtClean="0"/>
              <a:t>0,12%</a:t>
            </a:r>
          </a:p>
          <a:p>
            <a:pPr marL="1371600" lvl="3" indent="0">
              <a:buNone/>
            </a:pPr>
            <a:endParaRPr lang="ru-RU" dirty="0" smtClean="0"/>
          </a:p>
          <a:p>
            <a:pPr marL="1371600" lvl="3" indent="0">
              <a:buNone/>
            </a:pPr>
            <a:r>
              <a:rPr lang="uk-UA" sz="2100" b="1" dirty="0" err="1" smtClean="0">
                <a:solidFill>
                  <a:schemeClr val="accent1">
                    <a:lumMod val="75000"/>
                  </a:schemeClr>
                </a:solidFill>
              </a:rPr>
              <a:t>Семеняченко</a:t>
            </a:r>
            <a:r>
              <a:rPr lang="uk-UA" sz="2100" b="1" dirty="0" smtClean="0">
                <a:solidFill>
                  <a:schemeClr val="accent1">
                    <a:lumMod val="75000"/>
                  </a:schemeClr>
                </a:solidFill>
              </a:rPr>
              <a:t> Сергій Анатолійович</a:t>
            </a:r>
          </a:p>
          <a:p>
            <a:pPr marL="1371600" lvl="3" indent="0">
              <a:buNone/>
            </a:pPr>
            <a:r>
              <a:rPr lang="uk-UA" dirty="0" smtClean="0"/>
              <a:t>Адреса засновника:49101, </a:t>
            </a:r>
            <a:r>
              <a:rPr lang="uk-UA" dirty="0" err="1" smtClean="0"/>
              <a:t>м.Дніпро</a:t>
            </a:r>
            <a:r>
              <a:rPr lang="uk-UA" dirty="0" smtClean="0"/>
              <a:t> , проспект </a:t>
            </a:r>
            <a:r>
              <a:rPr lang="uk-UA" dirty="0" err="1" smtClean="0"/>
              <a:t>О.Поля</a:t>
            </a:r>
            <a:r>
              <a:rPr lang="uk-UA" dirty="0" smtClean="0"/>
              <a:t> , будинок 1/9, кв.403</a:t>
            </a:r>
          </a:p>
          <a:p>
            <a:pPr marL="1371600" lvl="3" indent="0">
              <a:buNone/>
            </a:pPr>
            <a:endParaRPr lang="uk-UA" dirty="0" smtClean="0"/>
          </a:p>
          <a:p>
            <a:pPr marL="1371600" lvl="3" indent="0">
              <a:buNone/>
            </a:pP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 до статутного фонду: </a:t>
            </a:r>
            <a:r>
              <a:rPr lang="ru-RU" dirty="0" smtClean="0"/>
              <a:t>16 746 </a:t>
            </a:r>
            <a:r>
              <a:rPr lang="ru-RU" dirty="0" err="1" smtClean="0"/>
              <a:t>грн</a:t>
            </a:r>
            <a:endParaRPr lang="ru-RU" dirty="0" smtClean="0"/>
          </a:p>
          <a:p>
            <a:pPr marL="1371600" lvl="3" indent="0">
              <a:buNone/>
            </a:pPr>
            <a:endParaRPr lang="ru-RU" dirty="0"/>
          </a:p>
          <a:p>
            <a:pPr marL="1371600" lvl="3" indent="0">
              <a:buNone/>
            </a:pPr>
            <a:r>
              <a:rPr lang="ru-RU" dirty="0" err="1"/>
              <a:t>Частка</a:t>
            </a:r>
            <a:r>
              <a:rPr lang="ru-RU" dirty="0"/>
              <a:t> (%): </a:t>
            </a:r>
            <a:r>
              <a:rPr lang="ru-RU" dirty="0" smtClean="0"/>
              <a:t>0,57%</a:t>
            </a:r>
            <a:endParaRPr lang="ru-RU" dirty="0"/>
          </a:p>
          <a:p>
            <a:pPr marL="1371600" lvl="3" indent="0">
              <a:buNone/>
            </a:pPr>
            <a:endParaRPr lang="uk-UA" dirty="0"/>
          </a:p>
          <a:p>
            <a:pPr marL="1371600" lvl="3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0232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185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Результати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діяльності</a:t>
            </a:r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984069"/>
            <a:ext cx="10515600" cy="5192894"/>
          </a:xfrm>
        </p:spPr>
        <p:txBody>
          <a:bodyPr/>
          <a:lstStyle/>
          <a:p>
            <a:endParaRPr lang="uk-UA" dirty="0" smtClean="0"/>
          </a:p>
          <a:p>
            <a:r>
              <a:rPr lang="uk-UA" dirty="0" smtClean="0"/>
              <a:t>Збиток за 2020 рік</a:t>
            </a:r>
          </a:p>
          <a:p>
            <a:endParaRPr lang="uk-UA" dirty="0" smtClean="0"/>
          </a:p>
          <a:p>
            <a:endParaRPr lang="uk-UA" dirty="0" smtClean="0"/>
          </a:p>
          <a:p>
            <a:pPr lvl="3"/>
            <a:endParaRPr lang="uk-UA" sz="2800" dirty="0" smtClean="0"/>
          </a:p>
          <a:p>
            <a:pPr lvl="3"/>
            <a:endParaRPr lang="uk-UA" sz="2800" dirty="0" smtClean="0"/>
          </a:p>
          <a:p>
            <a:pPr lvl="3"/>
            <a:r>
              <a:rPr lang="uk-UA" sz="2800" dirty="0" smtClean="0"/>
              <a:t>Накопичений </a:t>
            </a:r>
            <a:r>
              <a:rPr lang="uk-UA" sz="2800" dirty="0"/>
              <a:t>прибуток станом на </a:t>
            </a:r>
            <a:r>
              <a:rPr lang="uk-UA" sz="2800" dirty="0" smtClean="0"/>
              <a:t>31.12.2020</a:t>
            </a:r>
          </a:p>
          <a:p>
            <a:pPr lvl="3"/>
            <a:endParaRPr lang="uk-UA" sz="2800" dirty="0"/>
          </a:p>
          <a:p>
            <a:pPr lvl="3"/>
            <a:endParaRPr lang="uk-UA" sz="2800" dirty="0" smtClean="0"/>
          </a:p>
          <a:p>
            <a:pPr lvl="3"/>
            <a:endParaRPr lang="uk-UA" sz="2800" dirty="0"/>
          </a:p>
          <a:p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155474" y="1721847"/>
            <a:ext cx="2473234" cy="10189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37 255тис. грн.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205923" y="4402999"/>
            <a:ext cx="2420983" cy="1097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226 411тис. грн.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5729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185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Ліквідність 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та </a:t>
            </a:r>
            <a:r>
              <a:rPr lang="ru-RU" sz="2000" b="1" dirty="0" err="1">
                <a:solidFill>
                  <a:srgbClr val="0070C0"/>
                </a:solidFill>
                <a:latin typeface="Arial Black" panose="020B0A04020102020204" pitchFamily="34" charset="0"/>
              </a:rPr>
              <a:t>зобов'язання</a:t>
            </a:r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984069"/>
            <a:ext cx="10515600" cy="5192894"/>
          </a:xfrm>
        </p:spPr>
        <p:txBody>
          <a:bodyPr/>
          <a:lstStyle/>
          <a:p>
            <a:r>
              <a:rPr lang="uk-UA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Поточні активи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uk-UA" dirty="0">
                <a:solidFill>
                  <a:srgbClr val="FFC000"/>
                </a:solidFill>
                <a:latin typeface="Arial Black" panose="020B0A04020102020204" pitchFamily="34" charset="0"/>
              </a:rPr>
              <a:t>Поточні зобов’язання</a:t>
            </a:r>
            <a:endParaRPr lang="ru-RU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3936274" y="984069"/>
            <a:ext cx="7027818" cy="23338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За 2020 рік зменшилися з </a:t>
            </a:r>
            <a:r>
              <a:rPr lang="uk-UA" dirty="0" smtClean="0"/>
              <a:t>277,114 </a:t>
            </a:r>
            <a:r>
              <a:rPr lang="uk-UA" dirty="0" smtClean="0"/>
              <a:t>млн. грн. до </a:t>
            </a:r>
            <a:r>
              <a:rPr lang="uk-UA" dirty="0" smtClean="0"/>
              <a:t>187,916млн.грн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1602377" y="3831771"/>
            <a:ext cx="7994469" cy="23251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За 2020 рік зменшилися з </a:t>
            </a:r>
            <a:r>
              <a:rPr lang="uk-UA" dirty="0" smtClean="0"/>
              <a:t>61</a:t>
            </a:r>
            <a:r>
              <a:rPr lang="uk-UA" dirty="0"/>
              <a:t> </a:t>
            </a:r>
            <a:r>
              <a:rPr lang="uk-UA" dirty="0" smtClean="0"/>
              <a:t>696</a:t>
            </a:r>
            <a:r>
              <a:rPr lang="uk-UA" dirty="0" smtClean="0"/>
              <a:t> </a:t>
            </a:r>
            <a:r>
              <a:rPr lang="uk-UA" dirty="0" err="1" smtClean="0"/>
              <a:t>тис.грн</a:t>
            </a:r>
            <a:r>
              <a:rPr lang="uk-UA" dirty="0" smtClean="0"/>
              <a:t>. до </a:t>
            </a:r>
            <a:r>
              <a:rPr lang="uk-UA" dirty="0" smtClean="0"/>
              <a:t>7 </a:t>
            </a:r>
            <a:r>
              <a:rPr lang="uk-UA" dirty="0" smtClean="0"/>
              <a:t>802</a:t>
            </a:r>
            <a:r>
              <a:rPr lang="uk-UA" dirty="0" smtClean="0"/>
              <a:t> </a:t>
            </a:r>
            <a:r>
              <a:rPr lang="uk-UA" dirty="0" err="1" smtClean="0"/>
              <a:t>тис.грн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770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0777" y="764931"/>
            <a:ext cx="10023231" cy="562707"/>
          </a:xfrm>
        </p:spPr>
        <p:txBody>
          <a:bodyPr>
            <a:normAutofit/>
          </a:bodyPr>
          <a:lstStyle/>
          <a:p>
            <a:r>
              <a:rPr lang="uk-UA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Соціальні аспекти та кадрова політика</a:t>
            </a:r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3869" y="1608992"/>
            <a:ext cx="10278208" cy="4739054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accent1"/>
                </a:solidFill>
              </a:rPr>
              <a:t>            </a:t>
            </a:r>
          </a:p>
          <a:p>
            <a:endParaRPr lang="uk-UA" dirty="0">
              <a:solidFill>
                <a:schemeClr val="accent1"/>
              </a:solidFill>
            </a:endParaRPr>
          </a:p>
          <a:p>
            <a:r>
              <a:rPr lang="uk-UA" dirty="0" smtClean="0">
                <a:solidFill>
                  <a:schemeClr val="accent1"/>
                </a:solidFill>
              </a:rPr>
              <a:t>Середня </a:t>
            </a:r>
            <a:r>
              <a:rPr lang="uk-UA" dirty="0">
                <a:solidFill>
                  <a:schemeClr val="accent1"/>
                </a:solidFill>
              </a:rPr>
              <a:t>чисельність працівників за </a:t>
            </a:r>
            <a:r>
              <a:rPr lang="uk-UA" dirty="0" smtClean="0">
                <a:solidFill>
                  <a:schemeClr val="accent1"/>
                </a:solidFill>
              </a:rPr>
              <a:t>2020 </a:t>
            </a:r>
            <a:r>
              <a:rPr lang="uk-UA" dirty="0">
                <a:solidFill>
                  <a:schemeClr val="accent1"/>
                </a:solidFill>
              </a:rPr>
              <a:t>рік – </a:t>
            </a:r>
            <a:r>
              <a:rPr lang="uk-UA" dirty="0" smtClean="0">
                <a:solidFill>
                  <a:schemeClr val="accent1"/>
                </a:solidFill>
              </a:rPr>
              <a:t>108 </a:t>
            </a:r>
            <a:r>
              <a:rPr lang="uk-UA" dirty="0">
                <a:solidFill>
                  <a:schemeClr val="accent1"/>
                </a:solidFill>
              </a:rPr>
              <a:t>осіб, в </a:t>
            </a:r>
            <a:r>
              <a:rPr lang="uk-UA" dirty="0" err="1">
                <a:solidFill>
                  <a:schemeClr val="accent1"/>
                </a:solidFill>
              </a:rPr>
              <a:t>т.ч</a:t>
            </a:r>
            <a:r>
              <a:rPr lang="uk-UA" dirty="0">
                <a:solidFill>
                  <a:schemeClr val="accent1"/>
                </a:solidFill>
              </a:rPr>
              <a:t>. </a:t>
            </a:r>
            <a:r>
              <a:rPr lang="uk-UA" dirty="0" smtClean="0">
                <a:solidFill>
                  <a:schemeClr val="accent1"/>
                </a:solidFill>
              </a:rPr>
              <a:t>29 </a:t>
            </a:r>
            <a:r>
              <a:rPr lang="uk-UA" dirty="0">
                <a:solidFill>
                  <a:schemeClr val="accent1"/>
                </a:solidFill>
              </a:rPr>
              <a:t>жінок, </a:t>
            </a:r>
            <a:endParaRPr lang="en-US" dirty="0" smtClean="0">
              <a:solidFill>
                <a:schemeClr val="accent1"/>
              </a:solidFill>
            </a:endParaRPr>
          </a:p>
          <a:p>
            <a:r>
              <a:rPr lang="uk-UA" dirty="0" smtClean="0">
                <a:solidFill>
                  <a:srgbClr val="00B0F0"/>
                </a:solidFill>
              </a:rPr>
              <a:t>3 </a:t>
            </a:r>
            <a:r>
              <a:rPr lang="uk-UA" dirty="0">
                <a:solidFill>
                  <a:srgbClr val="00B0F0"/>
                </a:solidFill>
              </a:rPr>
              <a:t>жінок займають керівні посади на підприємстві.</a:t>
            </a:r>
          </a:p>
          <a:p>
            <a:endParaRPr lang="uk-UA" dirty="0">
              <a:solidFill>
                <a:schemeClr val="accent1"/>
              </a:solidFill>
            </a:endParaRPr>
          </a:p>
          <a:p>
            <a:endParaRPr lang="uk-UA" dirty="0">
              <a:solidFill>
                <a:schemeClr val="accent1"/>
              </a:solidFill>
            </a:endParaRPr>
          </a:p>
          <a:p>
            <a:r>
              <a:rPr lang="uk-UA" dirty="0">
                <a:solidFill>
                  <a:schemeClr val="accent1"/>
                </a:solidFill>
              </a:rPr>
              <a:t>Нашими працівниками відпрацьовано за </a:t>
            </a:r>
            <a:r>
              <a:rPr lang="uk-UA" dirty="0" smtClean="0">
                <a:solidFill>
                  <a:schemeClr val="accent1"/>
                </a:solidFill>
              </a:rPr>
              <a:t>2020рік – 143 183 </a:t>
            </a:r>
            <a:r>
              <a:rPr lang="uk-UA" dirty="0">
                <a:solidFill>
                  <a:schemeClr val="accent1"/>
                </a:solidFill>
              </a:rPr>
              <a:t>робочих годин.</a:t>
            </a:r>
          </a:p>
          <a:p>
            <a:pPr algn="l"/>
            <a:endParaRPr lang="uk-UA" dirty="0">
              <a:solidFill>
                <a:schemeClr val="accent1"/>
              </a:solidFill>
            </a:endParaRPr>
          </a:p>
          <a:p>
            <a:pPr algn="l"/>
            <a:r>
              <a:rPr lang="uk-UA" dirty="0">
                <a:solidFill>
                  <a:schemeClr val="accent1"/>
                </a:solidFill>
              </a:rPr>
              <a:t>    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49440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286</Words>
  <Application>Microsoft Office PowerPoint</Application>
  <PresentationFormat>Широкоэкранный</PresentationFormat>
  <Paragraphs>69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Helvetica Neue</vt:lpstr>
      <vt:lpstr>Тема Office</vt:lpstr>
      <vt:lpstr>Звіт керівництва</vt:lpstr>
      <vt:lpstr>Організаційна структура та опис діяльності підприємства </vt:lpstr>
      <vt:lpstr>Організаційна структура та опис діяльності підприємства </vt:lpstr>
      <vt:lpstr>Результати діяльності</vt:lpstr>
      <vt:lpstr>Ліквідність та зобов'язання</vt:lpstr>
      <vt:lpstr>Соціальні аспекти та кадрова політика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керівництва</dc:title>
  <dc:creator>Подгорич Лариса Вікторівна</dc:creator>
  <cp:lastModifiedBy>Гриценко Наталия Леонидовна</cp:lastModifiedBy>
  <cp:revision>33</cp:revision>
  <cp:lastPrinted>2020-08-26T10:04:00Z</cp:lastPrinted>
  <dcterms:created xsi:type="dcterms:W3CDTF">2020-08-21T11:50:35Z</dcterms:created>
  <dcterms:modified xsi:type="dcterms:W3CDTF">2021-05-27T08:55:13Z</dcterms:modified>
</cp:coreProperties>
</file>